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97" r:id="rId2"/>
    <p:sldId id="328" r:id="rId3"/>
    <p:sldId id="301" r:id="rId4"/>
    <p:sldId id="329" r:id="rId5"/>
    <p:sldId id="330" r:id="rId6"/>
    <p:sldId id="331" r:id="rId7"/>
    <p:sldId id="336" r:id="rId8"/>
    <p:sldId id="337" r:id="rId9"/>
    <p:sldId id="338" r:id="rId10"/>
    <p:sldId id="339" r:id="rId11"/>
    <p:sldId id="347" r:id="rId12"/>
    <p:sldId id="332" r:id="rId13"/>
    <p:sldId id="334" r:id="rId14"/>
    <p:sldId id="343" r:id="rId15"/>
    <p:sldId id="344" r:id="rId16"/>
    <p:sldId id="335" r:id="rId17"/>
    <p:sldId id="345" r:id="rId18"/>
    <p:sldId id="346" r:id="rId19"/>
    <p:sldId id="340" r:id="rId20"/>
    <p:sldId id="342" r:id="rId21"/>
    <p:sldId id="341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>
          <p15:clr>
            <a:srgbClr val="A4A3A4"/>
          </p15:clr>
        </p15:guide>
        <p15:guide id="2" orient="horz" pos="1029">
          <p15:clr>
            <a:srgbClr val="A4A3A4"/>
          </p15:clr>
        </p15:guide>
        <p15:guide id="3" pos="3872">
          <p15:clr>
            <a:srgbClr val="A4A3A4"/>
          </p15:clr>
        </p15:guide>
        <p15:guide id="4" pos="19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1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7BAE"/>
    <a:srgbClr val="062A3F"/>
    <a:srgbClr val="95BC49"/>
    <a:srgbClr val="FDA907"/>
    <a:srgbClr val="BF3420"/>
    <a:srgbClr val="1D8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38980" autoAdjust="0"/>
  </p:normalViewPr>
  <p:slideViewPr>
    <p:cSldViewPr>
      <p:cViewPr varScale="1">
        <p:scale>
          <a:sx n="96" d="100"/>
          <a:sy n="96" d="100"/>
        </p:scale>
        <p:origin x="636" y="72"/>
      </p:cViewPr>
      <p:guideLst>
        <p:guide orient="horz" pos="2218"/>
        <p:guide orient="horz" pos="1029"/>
        <p:guide pos="3872"/>
        <p:guide pos="19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84"/>
      </p:cViewPr>
      <p:guideLst>
        <p:guide orient="horz" pos="2671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56024-E033-460B-B461-F9C8C93C904B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72FC-EDD4-43B4-B218-6888597E2A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03541-C361-4440-AA44-DBB6527DDBFB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61BB-BB29-447B-86E6-652C097B04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 rot="5400000">
            <a:off x="1790966" y="425408"/>
            <a:ext cx="2028376" cy="1177563"/>
          </a:xfrm>
          <a:custGeom>
            <a:avLst/>
            <a:gdLst/>
            <a:ahLst/>
            <a:cxnLst/>
            <a:rect l="l" t="t" r="r" b="b"/>
            <a:pathLst>
              <a:path w="2028376" h="1177563">
                <a:moveTo>
                  <a:pt x="0" y="1177563"/>
                </a:moveTo>
                <a:lnTo>
                  <a:pt x="0" y="0"/>
                </a:lnTo>
                <a:lnTo>
                  <a:pt x="2028376" y="0"/>
                </a:lnTo>
                <a:cubicBezTo>
                  <a:pt x="1624320" y="702037"/>
                  <a:pt x="867468" y="1174384"/>
                  <a:pt x="0" y="1177563"/>
                </a:cubicBez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5400000">
            <a:off x="2809827" y="584110"/>
            <a:ext cx="2346109" cy="1177890"/>
          </a:xfrm>
          <a:custGeom>
            <a:avLst/>
            <a:gdLst/>
            <a:ahLst/>
            <a:cxnLst/>
            <a:rect l="l" t="t" r="r" b="b"/>
            <a:pathLst>
              <a:path w="2346109" h="1177890">
                <a:moveTo>
                  <a:pt x="0" y="1177890"/>
                </a:moveTo>
                <a:lnTo>
                  <a:pt x="0" y="0"/>
                </a:lnTo>
                <a:lnTo>
                  <a:pt x="2346109" y="0"/>
                </a:lnTo>
                <a:cubicBezTo>
                  <a:pt x="2346109" y="429552"/>
                  <a:pt x="2231144" y="832251"/>
                  <a:pt x="2028377" y="1177890"/>
                </a:cubicBez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12"/>
          <p:cNvSpPr/>
          <p:nvPr userDrawn="1"/>
        </p:nvSpPr>
        <p:spPr>
          <a:xfrm rot="5400000">
            <a:off x="5324309" y="425407"/>
            <a:ext cx="2028375" cy="1177562"/>
          </a:xfrm>
          <a:custGeom>
            <a:avLst/>
            <a:gdLst/>
            <a:ahLst/>
            <a:cxnLst/>
            <a:rect l="l" t="t" r="r" b="b"/>
            <a:pathLst>
              <a:path w="2028375" h="1177562">
                <a:moveTo>
                  <a:pt x="0" y="1177562"/>
                </a:moveTo>
                <a:lnTo>
                  <a:pt x="0" y="0"/>
                </a:lnTo>
                <a:cubicBezTo>
                  <a:pt x="867468" y="3179"/>
                  <a:pt x="1624319" y="475526"/>
                  <a:pt x="2028375" y="1177562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13"/>
          <p:cNvSpPr/>
          <p:nvPr userDrawn="1"/>
        </p:nvSpPr>
        <p:spPr>
          <a:xfrm rot="5400000">
            <a:off x="3987408" y="584418"/>
            <a:ext cx="2346724" cy="1177890"/>
          </a:xfrm>
          <a:custGeom>
            <a:avLst/>
            <a:gdLst/>
            <a:ahLst/>
            <a:cxnLst/>
            <a:rect l="l" t="t" r="r" b="b"/>
            <a:pathLst>
              <a:path w="2346724" h="1177890">
                <a:moveTo>
                  <a:pt x="0" y="1177890"/>
                </a:moveTo>
                <a:lnTo>
                  <a:pt x="0" y="0"/>
                </a:lnTo>
                <a:lnTo>
                  <a:pt x="2028990" y="0"/>
                </a:lnTo>
                <a:cubicBezTo>
                  <a:pt x="2231759" y="345641"/>
                  <a:pt x="2346724" y="748340"/>
                  <a:pt x="2346724" y="1177890"/>
                </a:cubicBez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 userDrawn="1"/>
        </p:nvSpPr>
        <p:spPr>
          <a:xfrm>
            <a:off x="2074528" y="-2513200"/>
            <a:ext cx="4994940" cy="4994940"/>
          </a:xfrm>
          <a:prstGeom prst="arc">
            <a:avLst>
              <a:gd name="adj1" fmla="val 3404"/>
              <a:gd name="adj2" fmla="val 1081951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493240" y="2414232"/>
            <a:ext cx="157518" cy="1575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61510" y="0"/>
            <a:ext cx="225739" cy="721610"/>
            <a:chOff x="161510" y="0"/>
            <a:chExt cx="225739" cy="721610"/>
          </a:xfrm>
        </p:grpSpPr>
        <p:sp>
          <p:nvSpPr>
            <p:cNvPr id="3" name="矩形 2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225739" cy="180402"/>
            <a:chOff x="161510" y="0"/>
            <a:chExt cx="225739" cy="721610"/>
          </a:xfrm>
        </p:grpSpPr>
        <p:sp>
          <p:nvSpPr>
            <p:cNvPr id="8" name="矩形 7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2706765"/>
            <a:ext cx="9144000" cy="135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Documents and Settings\yangweizhou\桌面\2.jpg"/>
          <p:cNvPicPr>
            <a:picLocks noChangeAspect="1" noChangeArrowheads="1"/>
          </p:cNvPicPr>
          <p:nvPr userDrawn="1"/>
        </p:nvPicPr>
        <p:blipFill rotWithShape="1">
          <a:blip r:embed="rId2"/>
          <a:srcRect b="2046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push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1626646"/>
            <a:ext cx="9144000" cy="99011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1785734"/>
            <a:ext cx="91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j-ea"/>
                <a:ea typeface="+mj-ea"/>
              </a:rPr>
              <a:t>Regression with R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45" y="411510"/>
            <a:ext cx="8593281" cy="427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20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回归诊断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检验回归模型中的系数是否满足一定约束条件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library(car)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lht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, “</a:t>
            </a:r>
            <a:r>
              <a:rPr lang="zh-CN" altLang="en-US" dirty="0">
                <a:latin typeface="+mn-ea"/>
                <a:sym typeface="+mn-ea"/>
              </a:rPr>
              <a:t>约束条件”</a:t>
            </a:r>
            <a:r>
              <a:rPr lang="en-US" altLang="zh-CN" dirty="0">
                <a:latin typeface="+mn-ea"/>
                <a:sym typeface="+mn-ea"/>
              </a:rPr>
              <a:t>)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1101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回归诊断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检验</a:t>
            </a:r>
            <a:r>
              <a:rPr lang="zh-CN" altLang="en-US" dirty="0">
                <a:latin typeface="+mn-ea"/>
                <a:sym typeface="+mn-ea"/>
              </a:rPr>
              <a:t>回归模型中的某几个变量是否联合显著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方法一：使用</a:t>
            </a:r>
            <a:r>
              <a:rPr lang="en-US" altLang="zh-CN" dirty="0" err="1">
                <a:latin typeface="+mn-ea"/>
                <a:sym typeface="+mn-ea"/>
              </a:rPr>
              <a:t>anova</a:t>
            </a:r>
            <a:r>
              <a:rPr lang="zh-CN" altLang="en-US" dirty="0">
                <a:latin typeface="+mn-ea"/>
                <a:sym typeface="+mn-ea"/>
              </a:rPr>
              <a:t>函数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reg1:full model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reg2:small mode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anova</a:t>
            </a:r>
            <a:r>
              <a:rPr lang="en-US" altLang="zh-CN" dirty="0">
                <a:latin typeface="+mn-ea"/>
                <a:sym typeface="+mn-ea"/>
              </a:rPr>
              <a:t>(reg1, reg2</a:t>
            </a:r>
            <a:r>
              <a:rPr lang="en-US" altLang="zh-CN" dirty="0" smtClean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方法二：使用</a:t>
            </a:r>
            <a:r>
              <a:rPr lang="en-US" altLang="zh-CN" dirty="0" err="1">
                <a:latin typeface="+mn-ea"/>
                <a:sym typeface="+mn-ea"/>
              </a:rPr>
              <a:t>waldtest</a:t>
            </a:r>
            <a:r>
              <a:rPr lang="zh-CN" altLang="en-US" dirty="0">
                <a:latin typeface="+mn-ea"/>
                <a:sym typeface="+mn-ea"/>
              </a:rPr>
              <a:t>函数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library(</a:t>
            </a:r>
            <a:r>
              <a:rPr lang="en-US" altLang="zh-CN" dirty="0" err="1">
                <a:latin typeface="+mn-ea"/>
                <a:sym typeface="+mn-ea"/>
              </a:rPr>
              <a:t>lmtest</a:t>
            </a:r>
            <a:r>
              <a:rPr lang="en-US" altLang="zh-CN" dirty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waldtest</a:t>
            </a:r>
            <a:r>
              <a:rPr lang="en-US" altLang="zh-CN" dirty="0">
                <a:latin typeface="+mn-ea"/>
                <a:sym typeface="+mn-ea"/>
              </a:rPr>
              <a:t>(reg1,reg2,vcov=</a:t>
            </a:r>
            <a:r>
              <a:rPr lang="en-US" altLang="zh-CN" dirty="0" err="1">
                <a:latin typeface="+mn-ea"/>
                <a:sym typeface="+mn-ea"/>
              </a:rPr>
              <a:t>vcovHC</a:t>
            </a:r>
            <a:r>
              <a:rPr lang="en-US" altLang="zh-CN" dirty="0">
                <a:latin typeface="+mn-ea"/>
                <a:sym typeface="+mn-ea"/>
              </a:rPr>
              <a:t>(reg2,type="HC0"))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7216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异方差性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存在</a:t>
            </a:r>
            <a:r>
              <a:rPr lang="zh-CN" altLang="en-US" dirty="0">
                <a:latin typeface="+mn-ea"/>
                <a:sym typeface="+mn-ea"/>
              </a:rPr>
              <a:t>异方差性时的后果</a:t>
            </a:r>
            <a:r>
              <a:rPr lang="zh-CN" altLang="en-US" dirty="0" smtClean="0">
                <a:latin typeface="+mn-ea"/>
                <a:sym typeface="+mn-ea"/>
              </a:rPr>
              <a:t>：参数的估计量仍然一致线性无偏，但非有效。</a:t>
            </a:r>
            <a:endParaRPr lang="en-US" altLang="zh-CN" dirty="0" smtClean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这时</a:t>
            </a:r>
            <a:r>
              <a:rPr lang="en-US" altLang="zh-CN" dirty="0" smtClean="0">
                <a:latin typeface="+mn-ea"/>
                <a:sym typeface="+mn-ea"/>
              </a:rPr>
              <a:t>t</a:t>
            </a:r>
            <a:r>
              <a:rPr lang="zh-CN" altLang="en-US" dirty="0">
                <a:latin typeface="+mn-ea"/>
                <a:sym typeface="+mn-ea"/>
              </a:rPr>
              <a:t>检验和</a:t>
            </a:r>
            <a:r>
              <a:rPr lang="en-US" altLang="zh-CN" dirty="0">
                <a:latin typeface="+mn-ea"/>
                <a:sym typeface="+mn-ea"/>
              </a:rPr>
              <a:t>F</a:t>
            </a:r>
            <a:r>
              <a:rPr lang="zh-CN" altLang="en-US" dirty="0">
                <a:latin typeface="+mn-ea"/>
                <a:sym typeface="+mn-ea"/>
              </a:rPr>
              <a:t>检验可能给我们提供不准确的结果，使得本来显著的系数变得不显著。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73900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异方差性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如何</a:t>
            </a:r>
            <a:r>
              <a:rPr lang="zh-CN" altLang="en-US" dirty="0">
                <a:latin typeface="+mn-ea"/>
                <a:sym typeface="+mn-ea"/>
              </a:rPr>
              <a:t>识别异方差性？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=lm(y~x1+x2,mydata)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（</a:t>
            </a:r>
            <a:r>
              <a:rPr lang="en-US" altLang="zh-CN" dirty="0">
                <a:latin typeface="+mn-ea"/>
                <a:sym typeface="+mn-ea"/>
              </a:rPr>
              <a:t>1</a:t>
            </a:r>
            <a:r>
              <a:rPr lang="zh-CN" altLang="en-US" dirty="0">
                <a:latin typeface="+mn-ea"/>
                <a:sym typeface="+mn-ea"/>
              </a:rPr>
              <a:t>）</a:t>
            </a:r>
            <a:r>
              <a:rPr lang="en-US" altLang="zh-CN" dirty="0">
                <a:latin typeface="+mn-ea"/>
                <a:sym typeface="+mn-ea"/>
              </a:rPr>
              <a:t>BP</a:t>
            </a:r>
            <a:r>
              <a:rPr lang="zh-CN" altLang="en-US" dirty="0">
                <a:latin typeface="+mn-ea"/>
                <a:sym typeface="+mn-ea"/>
              </a:rPr>
              <a:t>检验（</a:t>
            </a:r>
            <a:r>
              <a:rPr lang="en-US" altLang="zh-CN" dirty="0" err="1">
                <a:latin typeface="+mn-ea"/>
                <a:sym typeface="+mn-ea"/>
              </a:rPr>
              <a:t>Breusch</a:t>
            </a:r>
            <a:r>
              <a:rPr lang="en-US" altLang="zh-CN" dirty="0">
                <a:latin typeface="+mn-ea"/>
                <a:sym typeface="+mn-ea"/>
              </a:rPr>
              <a:t>-Pagan test</a:t>
            </a:r>
            <a:r>
              <a:rPr lang="zh-CN" altLang="en-US" dirty="0">
                <a:latin typeface="+mn-ea"/>
                <a:sym typeface="+mn-ea"/>
              </a:rPr>
              <a:t>）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            </a:t>
            </a:r>
            <a:r>
              <a:rPr lang="en-US" altLang="zh-CN" dirty="0" err="1">
                <a:latin typeface="+mn-ea"/>
                <a:sym typeface="+mn-ea"/>
              </a:rPr>
              <a:t>bptest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（</a:t>
            </a:r>
            <a:r>
              <a:rPr lang="en-US" altLang="zh-CN" dirty="0">
                <a:latin typeface="+mn-ea"/>
                <a:sym typeface="+mn-ea"/>
              </a:rPr>
              <a:t>2</a:t>
            </a:r>
            <a:r>
              <a:rPr lang="zh-CN" altLang="en-US" dirty="0">
                <a:latin typeface="+mn-ea"/>
                <a:sym typeface="+mn-ea"/>
              </a:rPr>
              <a:t>）</a:t>
            </a:r>
            <a:r>
              <a:rPr lang="en-US" altLang="zh-CN" dirty="0">
                <a:latin typeface="+mn-ea"/>
                <a:sym typeface="+mn-ea"/>
              </a:rPr>
              <a:t>White</a:t>
            </a:r>
            <a:r>
              <a:rPr lang="zh-CN" altLang="en-US" dirty="0">
                <a:latin typeface="+mn-ea"/>
                <a:sym typeface="+mn-ea"/>
              </a:rPr>
              <a:t>检验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            </a:t>
            </a:r>
            <a:r>
              <a:rPr lang="en-US" altLang="zh-CN" dirty="0" err="1">
                <a:latin typeface="+mn-ea"/>
                <a:sym typeface="+mn-ea"/>
              </a:rPr>
              <a:t>bptest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, ~x1+x2+I(x1^2)+I(x2^2)+x1:x2, </a:t>
            </a:r>
            <a:r>
              <a:rPr lang="en-US" altLang="zh-CN" dirty="0" err="1">
                <a:latin typeface="+mn-ea"/>
                <a:sym typeface="+mn-ea"/>
              </a:rPr>
              <a:t>mydata</a:t>
            </a:r>
            <a:r>
              <a:rPr lang="en-US" altLang="zh-CN" dirty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或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            </a:t>
            </a:r>
            <a:r>
              <a:rPr lang="en-US" altLang="zh-CN" dirty="0">
                <a:latin typeface="+mn-ea"/>
                <a:sym typeface="+mn-ea"/>
              </a:rPr>
              <a:t>library(</a:t>
            </a:r>
            <a:r>
              <a:rPr lang="en-US" altLang="zh-CN" dirty="0" err="1">
                <a:latin typeface="+mn-ea"/>
                <a:sym typeface="+mn-ea"/>
              </a:rPr>
              <a:t>bstats</a:t>
            </a:r>
            <a:r>
              <a:rPr lang="en-US" altLang="zh-CN" dirty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            </a:t>
            </a:r>
            <a:r>
              <a:rPr lang="en-US" altLang="zh-CN" dirty="0" err="1">
                <a:latin typeface="+mn-ea"/>
                <a:sym typeface="+mn-ea"/>
              </a:rPr>
              <a:t>white.test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32937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异方差性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存在异方差性时如何得到稳健的标准误？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方法</a:t>
            </a:r>
            <a:r>
              <a:rPr lang="zh-CN" altLang="en-US" dirty="0">
                <a:latin typeface="+mn-ea"/>
                <a:sym typeface="+mn-ea"/>
              </a:rPr>
              <a:t>一：（推荐）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ea"/>
                <a:sym typeface="+mn-ea"/>
              </a:rPr>
              <a:t>library(sandwich)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ea"/>
                <a:sym typeface="+mn-ea"/>
              </a:rPr>
              <a:t>library(</a:t>
            </a:r>
            <a:r>
              <a:rPr lang="en-US" altLang="zh-CN" dirty="0" err="1" smtClean="0">
                <a:latin typeface="+mn-ea"/>
                <a:sym typeface="+mn-ea"/>
              </a:rPr>
              <a:t>lmtest</a:t>
            </a:r>
            <a:r>
              <a:rPr lang="en-US" altLang="zh-CN" dirty="0" smtClean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 smtClean="0">
                <a:latin typeface="+mn-ea"/>
                <a:sym typeface="+mn-ea"/>
              </a:rPr>
              <a:t>coeftest</a:t>
            </a:r>
            <a:r>
              <a:rPr lang="en-US" altLang="zh-CN" dirty="0" smtClean="0">
                <a:latin typeface="+mn-ea"/>
                <a:sym typeface="+mn-ea"/>
              </a:rPr>
              <a:t>(</a:t>
            </a:r>
            <a:r>
              <a:rPr lang="en-US" altLang="zh-CN" dirty="0" err="1" smtClean="0">
                <a:latin typeface="+mn-ea"/>
                <a:sym typeface="+mn-ea"/>
              </a:rPr>
              <a:t>reg</a:t>
            </a:r>
            <a:r>
              <a:rPr lang="en-US" altLang="zh-CN" dirty="0" smtClean="0">
                <a:latin typeface="+mn-ea"/>
                <a:sym typeface="+mn-ea"/>
              </a:rPr>
              <a:t>, </a:t>
            </a:r>
            <a:r>
              <a:rPr lang="en-US" altLang="zh-CN" dirty="0" err="1" smtClean="0">
                <a:latin typeface="+mn-ea"/>
                <a:sym typeface="+mn-ea"/>
              </a:rPr>
              <a:t>vcov</a:t>
            </a:r>
            <a:r>
              <a:rPr lang="en-US" altLang="zh-CN" dirty="0" smtClean="0">
                <a:latin typeface="+mn-ea"/>
                <a:sym typeface="+mn-ea"/>
              </a:rPr>
              <a:t>=</a:t>
            </a:r>
            <a:r>
              <a:rPr lang="en-US" altLang="zh-CN" dirty="0" err="1" smtClean="0">
                <a:latin typeface="+mn-ea"/>
                <a:sym typeface="+mn-ea"/>
              </a:rPr>
              <a:t>vcovHC</a:t>
            </a:r>
            <a:r>
              <a:rPr lang="en-US" altLang="zh-CN" dirty="0" smtClean="0">
                <a:latin typeface="+mn-ea"/>
                <a:sym typeface="+mn-ea"/>
              </a:rPr>
              <a:t>(reg,"HC0"))</a:t>
            </a:r>
            <a:endParaRPr lang="en-US" altLang="zh-CN" dirty="0"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707380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异方差性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存在异方差性时如何得到稳健的标准误？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方法</a:t>
            </a:r>
            <a:r>
              <a:rPr lang="zh-CN" altLang="en-US" dirty="0">
                <a:latin typeface="+mn-ea"/>
                <a:sym typeface="+mn-ea"/>
              </a:rPr>
              <a:t>二：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library(car)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sqrt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diag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vcovHC</a:t>
            </a:r>
            <a:r>
              <a:rPr lang="en-US" altLang="zh-CN" dirty="0">
                <a:latin typeface="+mn-ea"/>
                <a:sym typeface="+mn-ea"/>
              </a:rPr>
              <a:t>(reg1,type="HC0")))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方法三：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library(car)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sqrt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diag</a:t>
            </a:r>
            <a:r>
              <a:rPr lang="en-US" altLang="zh-CN" dirty="0">
                <a:latin typeface="+mn-ea"/>
                <a:sym typeface="+mn-ea"/>
              </a:rPr>
              <a:t>(</a:t>
            </a:r>
            <a:r>
              <a:rPr lang="en-US" altLang="zh-CN" dirty="0" err="1">
                <a:latin typeface="+mn-ea"/>
                <a:sym typeface="+mn-ea"/>
              </a:rPr>
              <a:t>hccm</a:t>
            </a:r>
            <a:r>
              <a:rPr lang="en-US" altLang="zh-CN" dirty="0">
                <a:latin typeface="+mn-ea"/>
                <a:sym typeface="+mn-ea"/>
              </a:rPr>
              <a:t>(reg1),type</a:t>
            </a:r>
            <a:r>
              <a:rPr lang="en-US" altLang="zh-CN" dirty="0" smtClean="0">
                <a:latin typeface="+mn-ea"/>
                <a:sym typeface="+mn-ea"/>
              </a:rPr>
              <a:t>=“HC0</a:t>
            </a:r>
            <a:r>
              <a:rPr lang="en-US" altLang="zh-CN" dirty="0">
                <a:latin typeface="+mn-ea"/>
                <a:sym typeface="+mn-ea"/>
              </a:rPr>
              <a:t>")))</a:t>
            </a:r>
          </a:p>
        </p:txBody>
      </p:sp>
    </p:spTree>
    <p:extLst>
      <p:ext uri="{BB962C8B-B14F-4D97-AF65-F5344CB8AC3E}">
        <p14:creationId xmlns:p14="http://schemas.microsoft.com/office/powerpoint/2010/main" val="4060489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自相关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存在自相关性</a:t>
            </a:r>
            <a:r>
              <a:rPr lang="zh-CN" altLang="en-US" dirty="0">
                <a:latin typeface="+mn-ea"/>
                <a:sym typeface="+mn-ea"/>
              </a:rPr>
              <a:t>时的后果</a:t>
            </a:r>
            <a:r>
              <a:rPr lang="zh-CN" altLang="en-US" dirty="0" smtClean="0">
                <a:latin typeface="+mn-ea"/>
                <a:sym typeface="+mn-ea"/>
              </a:rPr>
              <a:t>：参数的估计量仍然一致线性无偏，但非有效。</a:t>
            </a:r>
            <a:endParaRPr lang="en-US" altLang="zh-CN" dirty="0" smtClean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这时</a:t>
            </a:r>
            <a:r>
              <a:rPr lang="en-US" altLang="zh-CN" dirty="0" smtClean="0">
                <a:latin typeface="+mn-ea"/>
                <a:sym typeface="+mn-ea"/>
              </a:rPr>
              <a:t>t</a:t>
            </a:r>
            <a:r>
              <a:rPr lang="zh-CN" altLang="en-US" dirty="0">
                <a:latin typeface="+mn-ea"/>
                <a:sym typeface="+mn-ea"/>
              </a:rPr>
              <a:t>检验和</a:t>
            </a:r>
            <a:r>
              <a:rPr lang="en-US" altLang="zh-CN" dirty="0">
                <a:latin typeface="+mn-ea"/>
                <a:sym typeface="+mn-ea"/>
              </a:rPr>
              <a:t>F</a:t>
            </a:r>
            <a:r>
              <a:rPr lang="zh-CN" altLang="en-US" dirty="0">
                <a:latin typeface="+mn-ea"/>
                <a:sym typeface="+mn-ea"/>
              </a:rPr>
              <a:t>检验可能给我们提供不准确的结果</a:t>
            </a:r>
            <a:r>
              <a:rPr lang="zh-CN" altLang="en-US" dirty="0" smtClean="0">
                <a:latin typeface="+mn-ea"/>
                <a:sym typeface="+mn-ea"/>
              </a:rPr>
              <a:t>，犯弃真错误的概率增加。</a:t>
            </a:r>
            <a:endParaRPr lang="zh-CN" altLang="en-US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5807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自相关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如何检验自相关性</a:t>
            </a:r>
            <a:r>
              <a:rPr lang="zh-CN" altLang="en-US" dirty="0">
                <a:latin typeface="+mn-ea"/>
                <a:sym typeface="+mn-ea"/>
              </a:rPr>
              <a:t>？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=lm(y~x1+x2,mydata</a:t>
            </a:r>
            <a:r>
              <a:rPr lang="en-US" altLang="zh-CN" dirty="0" smtClean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（</a:t>
            </a:r>
            <a:r>
              <a:rPr lang="en-US" altLang="zh-CN" dirty="0">
                <a:latin typeface="+mn-ea"/>
                <a:sym typeface="+mn-ea"/>
              </a:rPr>
              <a:t>1</a:t>
            </a:r>
            <a:r>
              <a:rPr lang="zh-CN" altLang="en-US" dirty="0" smtClean="0">
                <a:latin typeface="+mn-ea"/>
                <a:sym typeface="+mn-ea"/>
              </a:rPr>
              <a:t>）</a:t>
            </a:r>
            <a:r>
              <a:rPr lang="en-US" altLang="zh-CN" dirty="0" smtClean="0">
                <a:latin typeface="+mn-ea"/>
                <a:sym typeface="+mn-ea"/>
              </a:rPr>
              <a:t>DW</a:t>
            </a:r>
            <a:r>
              <a:rPr lang="zh-CN" altLang="en-US" dirty="0" smtClean="0">
                <a:latin typeface="+mn-ea"/>
                <a:sym typeface="+mn-ea"/>
              </a:rPr>
              <a:t>检验（</a:t>
            </a:r>
            <a:r>
              <a:rPr lang="en-US" altLang="zh-CN" dirty="0">
                <a:latin typeface="+mn-ea"/>
                <a:sym typeface="+mn-ea"/>
              </a:rPr>
              <a:t>Durbin-Watson </a:t>
            </a:r>
            <a:r>
              <a:rPr lang="en-US" altLang="zh-CN" dirty="0" smtClean="0">
                <a:latin typeface="+mn-ea"/>
                <a:sym typeface="+mn-ea"/>
              </a:rPr>
              <a:t>test</a:t>
            </a:r>
            <a:r>
              <a:rPr lang="zh-CN" altLang="en-US" dirty="0" smtClean="0">
                <a:latin typeface="+mn-ea"/>
                <a:sym typeface="+mn-ea"/>
              </a:rPr>
              <a:t>）</a:t>
            </a:r>
            <a:endParaRPr lang="zh-CN" altLang="en-US" dirty="0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  <a:sym typeface="+mn-ea"/>
              </a:rPr>
              <a:t>              </a:t>
            </a:r>
            <a:r>
              <a:rPr lang="en-US" altLang="zh-CN" dirty="0" err="1" smtClean="0">
                <a:latin typeface="+mn-ea"/>
                <a:sym typeface="+mn-ea"/>
              </a:rPr>
              <a:t>dwtest</a:t>
            </a:r>
            <a:r>
              <a:rPr lang="en-US" altLang="zh-CN" dirty="0" smtClean="0">
                <a:latin typeface="+mn-ea"/>
                <a:sym typeface="+mn-ea"/>
              </a:rPr>
              <a:t>(</a:t>
            </a:r>
            <a:r>
              <a:rPr lang="en-US" altLang="zh-CN" dirty="0" err="1" smtClean="0">
                <a:latin typeface="+mn-ea"/>
                <a:sym typeface="+mn-ea"/>
              </a:rPr>
              <a:t>reg</a:t>
            </a:r>
            <a:r>
              <a:rPr lang="en-US" altLang="zh-CN" dirty="0">
                <a:latin typeface="+mn-ea"/>
                <a:sym typeface="+mn-ea"/>
              </a:rPr>
              <a:t>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latin typeface="+mn-ea"/>
                <a:sym typeface="+mn-ea"/>
              </a:rPr>
              <a:t>（</a:t>
            </a:r>
            <a:r>
              <a:rPr lang="en-US" altLang="zh-CN" dirty="0">
                <a:latin typeface="+mn-ea"/>
                <a:sym typeface="+mn-ea"/>
              </a:rPr>
              <a:t>2</a:t>
            </a:r>
            <a:r>
              <a:rPr lang="zh-CN" altLang="en-US" dirty="0" smtClean="0">
                <a:latin typeface="+mn-ea"/>
                <a:sym typeface="+mn-ea"/>
              </a:rPr>
              <a:t>）</a:t>
            </a:r>
            <a:r>
              <a:rPr lang="en-US" altLang="zh-CN" dirty="0" smtClean="0">
                <a:latin typeface="+mn-ea"/>
                <a:sym typeface="+mn-ea"/>
              </a:rPr>
              <a:t>BG-LM</a:t>
            </a:r>
            <a:r>
              <a:rPr lang="zh-CN" altLang="en-US" dirty="0" smtClean="0">
                <a:latin typeface="+mn-ea"/>
                <a:sym typeface="+mn-ea"/>
              </a:rPr>
              <a:t>检验</a:t>
            </a:r>
            <a:endParaRPr lang="zh-CN" altLang="en-US" dirty="0">
              <a:latin typeface="+mn-ea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+mn-ea"/>
                <a:sym typeface="+mn-ea"/>
              </a:rPr>
              <a:t>              </a:t>
            </a:r>
            <a:r>
              <a:rPr lang="en-US" altLang="zh-CN" dirty="0" err="1" smtClean="0">
                <a:latin typeface="+mn-ea"/>
                <a:sym typeface="+mn-ea"/>
              </a:rPr>
              <a:t>bgtest</a:t>
            </a:r>
            <a:r>
              <a:rPr lang="en-US" altLang="zh-CN" dirty="0" smtClean="0">
                <a:latin typeface="+mn-ea"/>
                <a:sym typeface="+mn-ea"/>
              </a:rPr>
              <a:t>(</a:t>
            </a:r>
            <a:r>
              <a:rPr lang="en-US" altLang="zh-CN" dirty="0" err="1" smtClean="0">
                <a:latin typeface="+mn-ea"/>
                <a:sym typeface="+mn-ea"/>
              </a:rPr>
              <a:t>reg</a:t>
            </a:r>
            <a:r>
              <a:rPr lang="en-US" altLang="zh-CN" dirty="0" smtClean="0">
                <a:latin typeface="+mn-ea"/>
                <a:sym typeface="+mn-ea"/>
              </a:rPr>
              <a:t>)</a:t>
            </a:r>
            <a:endParaRPr lang="en-US" altLang="zh-CN" dirty="0"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447766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练习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4" name="内容占位符 3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25" y="0"/>
            <a:ext cx="846094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1052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4350" y="931545"/>
            <a:ext cx="8127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" name="内容占位符 5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6515"/>
            <a:ext cx="9144000" cy="444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61510" y="1221600"/>
            <a:ext cx="7650850" cy="9451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61510" y="4056915"/>
            <a:ext cx="80108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118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练习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4198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Use APPLE.TXT to verify some of the claims made in Section 6.3.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Run the regression </a:t>
            </a:r>
            <a:r>
              <a:rPr lang="en-US" altLang="zh-CN" dirty="0" err="1">
                <a:latin typeface="+mn-ea"/>
                <a:sym typeface="+mn-ea"/>
              </a:rPr>
              <a:t>ecolbs</a:t>
            </a:r>
            <a:r>
              <a:rPr lang="en-US" altLang="zh-CN" dirty="0">
                <a:latin typeface="+mn-ea"/>
                <a:sym typeface="+mn-ea"/>
              </a:rPr>
              <a:t> on </a:t>
            </a:r>
            <a:r>
              <a:rPr lang="en-US" altLang="zh-CN" dirty="0" err="1">
                <a:latin typeface="+mn-ea"/>
                <a:sym typeface="+mn-ea"/>
              </a:rPr>
              <a:t>ecoprc</a:t>
            </a:r>
            <a:r>
              <a:rPr lang="en-US" altLang="zh-CN" dirty="0">
                <a:latin typeface="+mn-ea"/>
                <a:sym typeface="+mn-ea"/>
              </a:rPr>
              <a:t>, </a:t>
            </a:r>
            <a:r>
              <a:rPr lang="en-US" altLang="zh-CN" dirty="0" err="1">
                <a:latin typeface="+mn-ea"/>
                <a:sym typeface="+mn-ea"/>
              </a:rPr>
              <a:t>regprc</a:t>
            </a:r>
            <a:r>
              <a:rPr lang="en-US" altLang="zh-CN" dirty="0">
                <a:latin typeface="+mn-ea"/>
                <a:sym typeface="+mn-ea"/>
              </a:rPr>
              <a:t> and report the results in the usual form, including the R-squared and adjusted R-squared. Interpret the coefficients on the price variables and comment on their signs and magnitudes.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What is the range of fitted values for </a:t>
            </a:r>
            <a:r>
              <a:rPr lang="en-US" altLang="zh-CN" dirty="0" err="1">
                <a:latin typeface="+mn-ea"/>
                <a:sym typeface="+mn-ea"/>
              </a:rPr>
              <a:t>ecolbs</a:t>
            </a:r>
            <a:r>
              <a:rPr lang="en-US" altLang="zh-CN" dirty="0">
                <a:latin typeface="+mn-ea"/>
                <a:sym typeface="+mn-ea"/>
              </a:rPr>
              <a:t>? What fraction of the sample reports </a:t>
            </a:r>
            <a:r>
              <a:rPr lang="en-US" altLang="zh-CN" dirty="0" err="1">
                <a:latin typeface="+mn-ea"/>
                <a:sym typeface="+mn-ea"/>
              </a:rPr>
              <a:t>ecolbs</a:t>
            </a:r>
            <a:r>
              <a:rPr lang="en-US" altLang="zh-CN" dirty="0">
                <a:latin typeface="+mn-ea"/>
                <a:sym typeface="+mn-ea"/>
              </a:rPr>
              <a:t> = 0? Comment.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Add the variables </a:t>
            </a:r>
            <a:r>
              <a:rPr lang="en-US" altLang="zh-CN" dirty="0" err="1">
                <a:latin typeface="+mn-ea"/>
                <a:sym typeface="+mn-ea"/>
              </a:rPr>
              <a:t>faminc</a:t>
            </a:r>
            <a:r>
              <a:rPr lang="en-US" altLang="zh-CN" dirty="0">
                <a:latin typeface="+mn-ea"/>
                <a:sym typeface="+mn-ea"/>
              </a:rPr>
              <a:t>, </a:t>
            </a:r>
            <a:r>
              <a:rPr lang="en-US" altLang="zh-CN" dirty="0" err="1">
                <a:latin typeface="+mn-ea"/>
                <a:sym typeface="+mn-ea"/>
              </a:rPr>
              <a:t>hhsize</a:t>
            </a:r>
            <a:r>
              <a:rPr lang="en-US" altLang="zh-CN" dirty="0">
                <a:latin typeface="+mn-ea"/>
                <a:sym typeface="+mn-ea"/>
              </a:rPr>
              <a:t> (household size), </a:t>
            </a:r>
            <a:r>
              <a:rPr lang="en-US" altLang="zh-CN" dirty="0" err="1">
                <a:latin typeface="+mn-ea"/>
                <a:sym typeface="+mn-ea"/>
              </a:rPr>
              <a:t>educ</a:t>
            </a:r>
            <a:r>
              <a:rPr lang="en-US" altLang="zh-CN" dirty="0">
                <a:latin typeface="+mn-ea"/>
                <a:sym typeface="+mn-ea"/>
              </a:rPr>
              <a:t>, and age to the regression from part 1. Find the p-value for their joint significance. What do you conclude?</a:t>
            </a:r>
          </a:p>
        </p:txBody>
      </p:sp>
    </p:spTree>
    <p:extLst>
      <p:ext uri="{BB962C8B-B14F-4D97-AF65-F5344CB8AC3E}">
        <p14:creationId xmlns:p14="http://schemas.microsoft.com/office/powerpoint/2010/main" val="22710504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练习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5" name="内容占位符 3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5"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44136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OLS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回归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6520" y="816555"/>
            <a:ext cx="8145930" cy="4170982"/>
            <a:chOff x="142875" y="998620"/>
            <a:chExt cx="8907463" cy="4663992"/>
          </a:xfrm>
        </p:grpSpPr>
        <p:pic>
          <p:nvPicPr>
            <p:cNvPr id="6" name="图片 3" descr="屏幕剪辑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2875" y="1789113"/>
              <a:ext cx="8907463" cy="1554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内容占位符 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61975" y="998620"/>
              <a:ext cx="7886700" cy="4663992"/>
            </a:xfrm>
            <a:prstGeom prst="rect">
              <a:avLst/>
            </a:prstGeom>
            <a:blipFill rotWithShape="0">
              <a:blip r:embed="rId3"/>
              <a:stretch>
                <a:fillRect l="-773" t="-2222"/>
              </a:stretch>
            </a:blipFill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noProof="1" smtClean="0">
                  <a:noFill/>
                </a:rPr>
                <a:t> </a:t>
              </a:r>
              <a:endParaRPr lang="zh-CN" altLang="en-US" noProof="1">
                <a:noFill/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lm(.)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函数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所有的</a:t>
            </a:r>
            <a:r>
              <a:rPr lang="en-US" altLang="zh-CN" dirty="0">
                <a:latin typeface="+mn-ea"/>
                <a:sym typeface="+mn-ea"/>
              </a:rPr>
              <a:t>OLS</a:t>
            </a:r>
            <a:r>
              <a:rPr lang="zh-CN" altLang="en-US" dirty="0">
                <a:latin typeface="+mn-ea"/>
                <a:sym typeface="+mn-ea"/>
              </a:rPr>
              <a:t>回归在</a:t>
            </a:r>
            <a:r>
              <a:rPr lang="en-US" altLang="zh-CN" dirty="0">
                <a:latin typeface="+mn-ea"/>
                <a:sym typeface="+mn-ea"/>
              </a:rPr>
              <a:t>R</a:t>
            </a:r>
            <a:r>
              <a:rPr lang="zh-CN" altLang="en-US" dirty="0">
                <a:latin typeface="+mn-ea"/>
                <a:sym typeface="+mn-ea"/>
              </a:rPr>
              <a:t>中都可以使用</a:t>
            </a:r>
            <a:r>
              <a:rPr lang="en-US" altLang="zh-CN" dirty="0">
                <a:solidFill>
                  <a:srgbClr val="FF0000"/>
                </a:solidFill>
                <a:latin typeface="+mn-ea"/>
                <a:sym typeface="+mn-ea"/>
              </a:rPr>
              <a:t>lm(.)</a:t>
            </a:r>
            <a:r>
              <a:rPr lang="zh-CN" altLang="en-US" dirty="0">
                <a:latin typeface="+mn-ea"/>
                <a:sym typeface="+mn-ea"/>
              </a:rPr>
              <a:t>函数实现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ea"/>
                <a:sym typeface="+mn-ea"/>
              </a:rPr>
              <a:t>lm</a:t>
            </a:r>
            <a:r>
              <a:rPr lang="en-US" altLang="zh-CN" dirty="0">
                <a:latin typeface="+mn-ea"/>
                <a:sym typeface="+mn-ea"/>
              </a:rPr>
              <a:t>(.)</a:t>
            </a:r>
            <a:r>
              <a:rPr lang="zh-CN" altLang="en-US" dirty="0">
                <a:latin typeface="+mn-ea"/>
                <a:sym typeface="+mn-ea"/>
              </a:rPr>
              <a:t>函数的用法：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lm(formula, data, subset, weights, </a:t>
            </a:r>
            <a:r>
              <a:rPr lang="en-US" altLang="zh-CN" dirty="0" err="1">
                <a:latin typeface="+mn-ea"/>
                <a:sym typeface="+mn-ea"/>
              </a:rPr>
              <a:t>na.action</a:t>
            </a:r>
            <a:r>
              <a:rPr lang="en-US" altLang="zh-CN" dirty="0" smtClean="0">
                <a:latin typeface="+mn-ea"/>
                <a:sym typeface="+mn-ea"/>
              </a:rPr>
              <a:t>, method </a:t>
            </a:r>
            <a:r>
              <a:rPr lang="en-US" altLang="zh-CN" dirty="0">
                <a:latin typeface="+mn-ea"/>
                <a:sym typeface="+mn-ea"/>
              </a:rPr>
              <a:t>= "</a:t>
            </a:r>
            <a:r>
              <a:rPr lang="en-US" altLang="zh-CN" dirty="0" err="1">
                <a:latin typeface="+mn-ea"/>
                <a:sym typeface="+mn-ea"/>
              </a:rPr>
              <a:t>qr</a:t>
            </a:r>
            <a:r>
              <a:rPr lang="en-US" altLang="zh-CN" dirty="0">
                <a:latin typeface="+mn-ea"/>
                <a:sym typeface="+mn-ea"/>
              </a:rPr>
              <a:t>", model = TRUE, x = FALSE, y = FALSE, </a:t>
            </a:r>
            <a:r>
              <a:rPr lang="en-US" altLang="zh-CN" dirty="0" err="1">
                <a:latin typeface="+mn-ea"/>
                <a:sym typeface="+mn-ea"/>
              </a:rPr>
              <a:t>qr</a:t>
            </a:r>
            <a:r>
              <a:rPr lang="en-US" altLang="zh-CN" dirty="0">
                <a:latin typeface="+mn-ea"/>
                <a:sym typeface="+mn-ea"/>
              </a:rPr>
              <a:t> = TRUE</a:t>
            </a:r>
            <a:r>
              <a:rPr lang="en-US" altLang="zh-CN" dirty="0" smtClean="0">
                <a:latin typeface="+mn-ea"/>
                <a:sym typeface="+mn-ea"/>
              </a:rPr>
              <a:t>, </a:t>
            </a:r>
            <a:r>
              <a:rPr lang="en-US" altLang="zh-CN" dirty="0" err="1" smtClean="0">
                <a:latin typeface="+mn-ea"/>
                <a:sym typeface="+mn-ea"/>
              </a:rPr>
              <a:t>singular.ok</a:t>
            </a:r>
            <a:r>
              <a:rPr lang="en-US" altLang="zh-CN" dirty="0" smtClean="0">
                <a:latin typeface="+mn-ea"/>
                <a:sym typeface="+mn-ea"/>
              </a:rPr>
              <a:t> </a:t>
            </a:r>
            <a:r>
              <a:rPr lang="en-US" altLang="zh-CN" dirty="0">
                <a:latin typeface="+mn-ea"/>
                <a:sym typeface="+mn-ea"/>
              </a:rPr>
              <a:t>= TRUE, contrasts = NULL, offset, ...)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1A7BAE"/>
                </a:solidFill>
                <a:latin typeface="+mn-ea"/>
                <a:sym typeface="+mn-ea"/>
              </a:rPr>
              <a:t>注：关于这些参数的设置，请参看</a:t>
            </a:r>
            <a:r>
              <a:rPr lang="en-US" altLang="zh-CN" sz="1600" dirty="0">
                <a:solidFill>
                  <a:srgbClr val="1A7BAE"/>
                </a:solidFill>
                <a:latin typeface="+mn-ea"/>
                <a:sym typeface="+mn-ea"/>
              </a:rPr>
              <a:t>R</a:t>
            </a:r>
            <a:r>
              <a:rPr lang="zh-CN" altLang="en-US" sz="1600" dirty="0">
                <a:solidFill>
                  <a:srgbClr val="1A7BAE"/>
                </a:solidFill>
                <a:latin typeface="+mn-ea"/>
                <a:sym typeface="+mn-ea"/>
              </a:rPr>
              <a:t>的帮助文档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+mn-ea"/>
                <a:sym typeface="+mn-ea"/>
              </a:rPr>
              <a:t>lm</a:t>
            </a:r>
            <a:r>
              <a:rPr lang="en-US" altLang="zh-CN" dirty="0">
                <a:latin typeface="+mn-ea"/>
                <a:sym typeface="+mn-ea"/>
              </a:rPr>
              <a:t>(.)</a:t>
            </a:r>
            <a:r>
              <a:rPr lang="zh-CN" altLang="en-US" dirty="0">
                <a:latin typeface="+mn-ea"/>
                <a:sym typeface="+mn-ea"/>
              </a:rPr>
              <a:t>函数一般使用时的形式：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OLS</a:t>
            </a:r>
            <a:r>
              <a:rPr lang="zh-CN" altLang="en-US" dirty="0">
                <a:latin typeface="+mn-ea"/>
                <a:sym typeface="+mn-ea"/>
              </a:rPr>
              <a:t>回归：</a:t>
            </a:r>
            <a:r>
              <a:rPr lang="en-US" altLang="zh-CN" dirty="0" smtClean="0">
                <a:latin typeface="+mn-ea"/>
                <a:sym typeface="+mn-ea"/>
              </a:rPr>
              <a:t>y=</a:t>
            </a:r>
            <a:r>
              <a:rPr lang="en-US" altLang="zh-CN" dirty="0" smtClean="0">
                <a:solidFill>
                  <a:srgbClr val="1A7BAE"/>
                </a:solidFill>
                <a:latin typeface="+mn-ea"/>
                <a:sym typeface="+mn-ea"/>
              </a:rPr>
              <a:t>c0</a:t>
            </a:r>
            <a:r>
              <a:rPr lang="en-US" altLang="zh-CN" dirty="0" smtClean="0">
                <a:latin typeface="+mn-ea"/>
                <a:sym typeface="+mn-ea"/>
              </a:rPr>
              <a:t>+</a:t>
            </a:r>
            <a:r>
              <a:rPr lang="en-US" altLang="zh-CN" dirty="0" smtClean="0">
                <a:solidFill>
                  <a:srgbClr val="1A7BAE"/>
                </a:solidFill>
                <a:latin typeface="+mn-ea"/>
                <a:sym typeface="+mn-ea"/>
              </a:rPr>
              <a:t>c1</a:t>
            </a:r>
            <a:r>
              <a:rPr lang="en-US" altLang="zh-CN" dirty="0" smtClean="0">
                <a:latin typeface="+mn-ea"/>
                <a:sym typeface="+mn-ea"/>
              </a:rPr>
              <a:t>x1+</a:t>
            </a:r>
            <a:r>
              <a:rPr lang="en-US" altLang="zh-CN" dirty="0" smtClean="0">
                <a:solidFill>
                  <a:srgbClr val="1A7BAE"/>
                </a:solidFill>
                <a:latin typeface="+mn-ea"/>
                <a:sym typeface="+mn-ea"/>
              </a:rPr>
              <a:t>c2</a:t>
            </a:r>
            <a:r>
              <a:rPr lang="en-US" altLang="zh-CN" dirty="0" smtClean="0">
                <a:latin typeface="+mn-ea"/>
                <a:sym typeface="+mn-ea"/>
              </a:rPr>
              <a:t>x2+…+</a:t>
            </a:r>
            <a:r>
              <a:rPr lang="en-US" altLang="zh-CN" dirty="0" err="1" smtClean="0">
                <a:solidFill>
                  <a:srgbClr val="1A7BAE"/>
                </a:solidFill>
                <a:latin typeface="+mn-ea"/>
                <a:sym typeface="+mn-ea"/>
              </a:rPr>
              <a:t>cn</a:t>
            </a:r>
            <a:r>
              <a:rPr lang="en-US" altLang="zh-CN" dirty="0" err="1" smtClean="0">
                <a:latin typeface="+mn-ea"/>
                <a:sym typeface="+mn-ea"/>
              </a:rPr>
              <a:t>xn</a:t>
            </a:r>
            <a:r>
              <a:rPr lang="en-US" altLang="zh-CN" dirty="0" smtClean="0">
                <a:latin typeface="+mn-ea"/>
                <a:sym typeface="+mn-ea"/>
              </a:rPr>
              <a:t>  </a:t>
            </a:r>
            <a:r>
              <a:rPr lang="zh-CN" altLang="en-US" dirty="0">
                <a:latin typeface="+mn-ea"/>
                <a:sym typeface="+mn-ea"/>
              </a:rPr>
              <a:t>，数据存储在</a:t>
            </a:r>
            <a:r>
              <a:rPr lang="en-US" altLang="zh-CN" dirty="0">
                <a:latin typeface="+mn-ea"/>
                <a:sym typeface="+mn-ea"/>
              </a:rPr>
              <a:t>data</a:t>
            </a:r>
            <a:r>
              <a:rPr lang="zh-CN" altLang="en-US" dirty="0">
                <a:latin typeface="+mn-ea"/>
                <a:sym typeface="+mn-ea"/>
              </a:rPr>
              <a:t>这个数据框中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reg1=lm(y~x1+x2+…+</a:t>
            </a:r>
            <a:r>
              <a:rPr lang="en-US" altLang="zh-CN" dirty="0" err="1">
                <a:latin typeface="+mn-ea"/>
                <a:sym typeface="+mn-ea"/>
              </a:rPr>
              <a:t>xn</a:t>
            </a:r>
            <a:r>
              <a:rPr lang="en-US" altLang="zh-CN" dirty="0">
                <a:latin typeface="+mn-ea"/>
                <a:sym typeface="+mn-ea"/>
              </a:rPr>
              <a:t>, data)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+mn-ea"/>
                <a:sym typeface="+mn-ea"/>
              </a:rPr>
              <a:t>summary(reg1)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6759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lm(.)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函数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5" name="内容占位符 3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20" y="495255"/>
            <a:ext cx="8370930" cy="456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7521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lm(.)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函数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5" name="内容占位符 3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6555"/>
            <a:ext cx="9144000" cy="400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725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例子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5" name="内容占位符 3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8488"/>
            <a:ext cx="9117012" cy="454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1052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550" y="207608"/>
            <a:ext cx="7454899" cy="493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867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35" y="366505"/>
            <a:ext cx="8662402" cy="4545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907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字体2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A7BA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417</Words>
  <Application>Microsoft Office PowerPoint</Application>
  <PresentationFormat>全屏显示(16:9)</PresentationFormat>
  <Paragraphs>79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wengliying</dc:creator>
  <cp:lastModifiedBy>翁丽影</cp:lastModifiedBy>
  <cp:revision>621</cp:revision>
  <dcterms:created xsi:type="dcterms:W3CDTF">2017-10-09T09:11:00Z</dcterms:created>
  <dcterms:modified xsi:type="dcterms:W3CDTF">2018-05-13T03:18:30Z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